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45" r:id="rId2"/>
    <p:sldMasterId id="2147483851" r:id="rId3"/>
    <p:sldMasterId id="214748389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79" r:id="rId8"/>
    <p:sldId id="300" r:id="rId9"/>
    <p:sldId id="262" r:id="rId10"/>
    <p:sldId id="259" r:id="rId11"/>
    <p:sldId id="260" r:id="rId12"/>
    <p:sldId id="265" r:id="rId13"/>
    <p:sldId id="278" r:id="rId14"/>
    <p:sldId id="280" r:id="rId15"/>
    <p:sldId id="281" r:id="rId16"/>
    <p:sldId id="263" r:id="rId17"/>
    <p:sldId id="277" r:id="rId18"/>
    <p:sldId id="264" r:id="rId19"/>
    <p:sldId id="266" r:id="rId20"/>
    <p:sldId id="267" r:id="rId21"/>
    <p:sldId id="299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94615"/>
  </p:normalViewPr>
  <p:slideViewPr>
    <p:cSldViewPr>
      <p:cViewPr varScale="1">
        <p:scale>
          <a:sx n="67" d="100"/>
          <a:sy n="67" d="100"/>
        </p:scale>
        <p:origin x="18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F51B4C-4E26-8A48-B755-2468A857D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545EF-8692-C44D-9830-FF0313E2D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2D17B8-4915-7640-9FC5-75519567EBC1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767B-D5C4-BB49-8BF4-DC3CDAB9E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59811-6B3E-4B47-B8D9-466ACD11C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25FAA252-047F-1549-93D7-30EAB7F4DA7D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6FD0CB-9C56-134F-852E-D91978C69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EBD8F-FA2A-514C-89B0-50B6A7C949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C94C88-FB96-1D42-81BC-AE437BEF26D6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A80592-4C6B-AE48-9A50-7C4632A7D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29913B-851C-C14D-97DF-88018C51E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63621-1AF7-3349-82F2-5F0DEDDD10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5BE93-F696-EB41-A434-4F207DF9A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ED7C56BB-23E7-A448-B95B-B63718994FB5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D9942C5-56DF-0B16-9CE9-ECDA0CDA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614129D3-E893-EF73-9049-B5C3A9AB2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66486F00-EFC9-C915-1E43-9B079BBA1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A35A0D98-B3E2-C7E5-DEEF-93E245282723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E44C29E5-3D8B-E382-61EF-357087865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A0368B8-ED89-4448-793D-1C5CC14C7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0E49B2-378F-4099-7C6B-0C00B3E9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FFBB1-04BA-8329-FF4E-D16F92B4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96016D-8560-0479-3264-DC560A1A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913A3-D869-AC4F-8641-E153F69A0B8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1161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628A9FB6-BBC5-A832-0042-DA74AAAD454E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6844B456-1F84-36F3-2FDB-40832A531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201EC0F-0F29-C9FA-2F8E-2951AFAF41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242195F-24C5-F930-684C-8CA442F6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433635F-637C-59F9-5850-E87E17C0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4DC735C-120A-0805-A740-0570BD27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C497-A11A-924A-A6D3-DBEE5A4976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9223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9F54A08-E74A-D677-88C2-2D898A686F71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B040D-B72F-18A4-229B-8A9DD5B0D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D798C3F-DAC9-A8F8-8D30-30B4CEB7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6D34C03-B114-6BA9-5EAB-7B5C8EE5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76BA290-AC81-06BF-4B4A-E2C72ED0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FB78-7EFA-CF43-B13C-E78E188EBED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577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>
            <a:extLst>
              <a:ext uri="{FF2B5EF4-FFF2-40B4-BE49-F238E27FC236}">
                <a16:creationId xmlns:a16="http://schemas.microsoft.com/office/drawing/2014/main" id="{98929952-CF26-41F1-40C1-4B30C9D04615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3" name="Bildobjekt 5" descr="ESS-vit-logga.png">
            <a:extLst>
              <a:ext uri="{FF2B5EF4-FFF2-40B4-BE49-F238E27FC236}">
                <a16:creationId xmlns:a16="http://schemas.microsoft.com/office/drawing/2014/main" id="{DC86D410-3A3F-30E7-297C-19C54DB0E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DDD024C-E315-039E-5268-A58FCE6B6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8" y="6492875"/>
            <a:ext cx="468312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39EBBAE-0B46-704A-B61C-1A47E739FCAE}" type="slidenum">
              <a:rPr lang="fr-FR" altLang="sv-SE"/>
              <a:pPr/>
              <a:t>‹#›</a:t>
            </a:fld>
            <a:endParaRPr lang="fr-FR" altLang="sv-SE"/>
          </a:p>
        </p:txBody>
      </p:sp>
    </p:spTree>
    <p:extLst>
      <p:ext uri="{BB962C8B-B14F-4D97-AF65-F5344CB8AC3E}">
        <p14:creationId xmlns:p14="http://schemas.microsoft.com/office/powerpoint/2010/main" val="264776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F26BB2B2-2FF5-2870-8110-03BD45CA2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D150CB-1572-81CD-2680-8440D6C4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87C838-9FEB-0987-12FB-4074805B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5BF435-DBEB-C98D-8DE3-7DE42E0D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D73C-A4A3-B846-8CB8-8AE8D17C6E9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516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81510A55-D9B9-3670-F00F-C04C3359DB13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E45E8DC7-0526-6FD7-752C-AFA9961CC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52B6AE7-3967-832F-B969-19131A309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3735CF-0F58-A9EE-D11D-096A08E2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250BB5-BA34-A9FD-27B9-2BACB54E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3FA846-D5D6-2CF5-BAC6-FA363DFD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36ADB-80AB-D440-AB83-EBC3B42C223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1223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F68997CD-0578-A011-9835-1718226956F1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19E207D3-19BE-6026-4DA2-657717037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EFFD9B8-4D02-CECC-99F1-DEA5739E3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35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19509E4-E6A7-F374-2A63-D09AD587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B600214-80FF-AFA0-069B-D903A356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807DF9E-BB7B-0236-C47B-22833B50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66D6-C54F-F649-BDB0-3A86C47B3CF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9475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D0AF868-26EA-FFC2-E924-745189F910DC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B1BB6-1362-0D0A-1592-8955CE932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088"/>
            <a:ext cx="9445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8BF6881-2F5A-0F73-35DD-5F024B56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1CDEA18-442A-DFDF-C45E-384F0CB4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927C023-019B-44D3-52B4-D0728EA8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0229-A6C5-7241-BB8B-323E1E897A1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5042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514F78D-4AC5-990A-BF2F-EA3349E9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65B287F2-7D70-59CA-94FD-164943280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E9AAB58B-9F31-834B-25C1-ABDA5A47C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65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625251DF-E495-98F7-AA60-CD4EB3B63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274145CE-6CBB-6605-68A1-FD56CE70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C477F466-8A8A-16AB-DA25-8354937F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028B5-3BBD-2A13-ED77-D54BE891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450A3C1-157C-357C-D75D-09143C22E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F13326C-4E83-69C8-D2DD-E4AB7620E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DE07AA3-1EF6-3B42-9F18-C715C163F213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5F05B4A-A085-CA3B-4C23-292FF3A21E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44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2411BDFF-FB0F-67AF-7D70-BAF38AD12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215356CC-456D-530B-C8F9-12EC97612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30E567B0-27DD-3AD6-BDF3-F99334F8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3060B-8AC1-DEF7-9E5C-A48A85E6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9032D75-07F1-9374-D843-C4BDC10BD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49EC91E-6DA1-4744-EFD4-95AA806D7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58BE7613-D3B4-C245-96DC-466C0780F93C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9DC994-E32E-41B1-3E18-06EDC56F49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7586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B697F2AF-1B76-46E6-7706-435D6874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B0A4288-1332-9A24-9E08-BCD2EE1E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28FB4-08C8-7840-10C2-52047B7A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4D684D6D-D515-FB49-196F-832A8BA919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F54F71F-796A-D8A0-2107-7236DAEA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A2742C3-DD8D-D180-26C2-05AE365D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CB9E04F-05AF-2A42-B3F6-5A46A7D6122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690FD01-A287-5A54-DE0B-E2E5252362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7580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F1CC9ACC-B780-F131-F3D9-D3F8FD722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389EC879-56A9-539D-6BB2-F54FB8FD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F3E38-D8BB-02A3-8589-70B69524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68434F84-3E3F-B69A-D639-246937E72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047FAFC-AE4C-B6C0-CA6B-E3D3FFD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481DD76-5FE8-42C8-F2AF-3230A427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D596F90-366F-A649-8D5F-B91DD8382A0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35139C-8472-3563-8414-556A844F8B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607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9D162B02-32CE-B5D0-6D0F-27999C2A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E7E1F2F-CDB4-BD45-4747-0D950223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8C070-EE70-61E4-C170-6538303C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0420009A-22A8-8F59-163F-36C358F9C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CFD79CC6-BCB3-2CA1-214E-37C38107FE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17C1173-7E5F-A79A-520A-27212E3F89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A4935DD8-FF4D-BC4C-AAAB-F4DD3B681E3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F51895-77B3-76D6-7986-B3C44E9377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435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A1DC6615-10C4-2AB3-4130-D5D7F7E3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A06F605-A47C-7619-CF9E-CBAE4440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D3FE23-2CAC-3CCB-38F0-B38F9EE9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880E394D-E9C5-58B6-7455-C45A25E4E8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68863F4-A9F0-5617-D1EF-155300C75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F711D25-847E-E5A6-B16E-4636C0904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A32F62F5-E412-024B-8141-009B73F3823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2DD1DC-672E-40CB-ED1B-02079D62D5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6360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B7A34E78-FAF1-557A-E904-6405D014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2AFAD4E-ABBA-116E-0776-B0869CB7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1E8C8-62B0-B2A6-1AFB-BD008AAD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57BDA88-4470-D285-88A7-F5BCCFCAD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2E0471-4ED4-E24F-6AA2-C95DFBAAC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45150BE0-9D66-864A-86E8-9A6EC9D458D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9119A6E-D004-386E-73D6-63CC766EBF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5012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638AB33-CA2C-EEC1-6DBA-F6C64431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2C970-857B-954A-5667-38A97C2B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9F0711DF-A33C-3C96-DF63-ACF1E669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BA73D-337F-BC87-11F6-54566562E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FF3A9128-4E8A-4B42-96AB-D09E3CD7E6E4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B440EC-374E-83B9-DBF9-8D5E9BEE69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311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3EC3-4EFB-A4DE-46C2-2D9ACC64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49E65-D3BC-86BE-2340-452780EF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 |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64EC-4259-E218-A9D9-E5D35715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76C5-ADE3-F64E-AD7D-4DAFEB8BE9D8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70343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4E7FF98F-9610-DCC8-6AFF-C587B90D4E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Lecture 1 | Introduction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8089CB-8C50-234A-7000-D4E738D20A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B6243A-F81B-FA4B-B1B7-C9316051113F}" type="slidenum">
              <a:rPr lang="de-DE" altLang="sv-SE"/>
              <a:pPr/>
              <a:t>‹#›</a:t>
            </a:fld>
            <a:endParaRPr lang="de-DE" altLang="sv-SE"/>
          </a:p>
        </p:txBody>
      </p:sp>
    </p:spTree>
    <p:extLst>
      <p:ext uri="{BB962C8B-B14F-4D97-AF65-F5344CB8AC3E}">
        <p14:creationId xmlns:p14="http://schemas.microsoft.com/office/powerpoint/2010/main" val="113724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A1C6C4F6-AFB4-FD36-7E95-235A441A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3E8F7CB-9B95-143B-97C4-DD93D7BA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05F74-092C-7554-2D1E-79FBD03FC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6EECAEDA-665D-3244-BD0F-A0685A8CD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582FE1A-CED9-9D34-81B4-B6B2D5C6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52C4DA-5A4F-D601-65DA-815EDE20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06128361-A6AB-A44C-B903-B08E0410675F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8E338B-7AF3-680E-53CF-6F4557EB1E5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674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5939BF20-03CC-99E9-B57D-1FEF9B87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8A20C83-9909-7D95-F736-C842F1909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03559-8D40-B233-FCB6-27F8BF48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074911E7-233F-FE57-9512-E55F88BB8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E8525619-02AD-5607-A5BF-97759F2F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0D103BB-BF29-3B35-5EC9-9B5B7F8D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F837AC5C-A068-2945-9C49-E4E7551333D0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789E44-2978-1BA8-7987-D7550BED99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966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C29AD355-8558-E578-E2CE-B8E79CBE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34C5DB0-A314-C538-FE7A-1EEBED56F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5E2EB-D289-B46D-BB5B-DD47A733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EEA80019-EA88-D51A-CF8C-1CC378AB3F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E20F5CFD-06D5-0158-B8D5-1CD3E79C62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F1319AA-04B7-8DCA-DED6-430273C8AA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79710F84-9BA1-3E49-98DD-8F4EBDF3FF7D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93C5FF-E12D-D721-D51E-FDC5552603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970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A67E02D6-6466-DD9D-DAE0-0AEC8D49C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1EC08AC-2813-41B8-62E9-7E6CEE2FC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18F44AF-21C4-57B9-454C-4ED08E2F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C74D9C38-2201-DD89-5178-52B0F0D4C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1938513A-CFEB-138E-3A99-08487347D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084CD96-A26B-6BEB-2CF6-C394BB18F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6EB3C10C-AF85-DA41-BF29-B6FA2A4AF736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A67D4A-3F4F-C860-DC31-90110B5012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338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C6E5EF39-1D24-2E30-B031-56D92D0E7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5FA2C98-52FC-793E-CE35-E92E2B30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30790-7AC0-3E37-AB20-0B5915C1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DF23F85-C7FF-DF78-9C7E-A28F7A714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CD96636-B668-AA9F-F515-C2B7F5442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1811916-0D51-3C4B-9BC9-DDCDAEFD0A67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836D28-A5BC-81AD-1A12-699B091522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341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6385FA8-CA7A-59BC-29E5-89FA94C4D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F8F43-6EFA-65BF-C613-849407FE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569EF04-5C79-8370-7FE7-69D429870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859AE-08F6-C257-39CB-B1EFD58F7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575E1D86-F0C6-0848-A0A3-9DA5D4FB1AB7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08BB0C-DD09-1246-4355-00A6A25FD40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058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58186137-3B1F-89F4-6A96-8AEF05405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8537E8-B0C3-2C4D-A67E-2C52061D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449674-FA0E-3528-07B0-B042AD9B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64DB56-D000-F724-C703-7051F18A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CCF17-19E0-B948-81C1-0F1770F8AD1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904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16930D-26AE-AC5D-3944-7BEE7438B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5DA74E81-58D5-DB98-7826-C8AAAE98A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C71B8152-CC48-9C40-B0E7-282174BA6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E88C697-98AB-A846-BA02-C68E1832E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A7417DF3-D363-464C-9CE3-90E02DF37AC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BD7F9FE-0D4A-ED4D-8FB7-CE6267BC8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7E856902-083E-4EBD-774C-DB2BE8FD4C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  <a:endParaRPr lang="sv-SE" altLang="sv-SE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B1C9C555-7CEF-B888-6BCD-917678A30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83F2-D9C0-3148-BB84-28581D1DD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ADFE-0E93-1F41-BF2E-EDD84C8B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E765D-3159-C748-9655-84F743DE3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00FCE5-CDAA-8448-9974-6823DB531724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F7BFA68B-4824-9ACF-E84B-088CF2D72D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5A86580C-107B-FF82-DE80-34ED751C7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CD05-6770-BE41-B77A-73B947B8B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86D9-0179-464B-A185-8C393B1F7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Lecture 1 | Introduction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D7592-D467-EC4E-86BC-03679EFE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D0C370-A0EB-B649-B8B8-25F123C57495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29B343B-9C6F-E54D-3199-013F51D69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918F4F25-E89D-6CB8-65FF-AFC5455ED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AEC650EF-8E2C-A748-BFBC-7A26A3E1F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 | Introduction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ACA78BC-7C52-8543-A0E1-C5FF56E41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6CEF9C0A-2518-B240-AB7F-A2E695B19D51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5DADF72-8EBC-7441-BFD2-B71EF1AFB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weisend@ess.eu" TargetMode="External"/><Relationship Id="rId2" Type="http://schemas.openxmlformats.org/officeDocument/2006/relationships/hyperlink" Target="mailto:-rdhuley@fnal.gov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FEA96F5-E0BF-C45A-1817-CF53E73DD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sv-SE"/>
              <a:t>Lecture 1</a:t>
            </a:r>
            <a:br>
              <a:rPr lang="en-US" altLang="sv-SE"/>
            </a:br>
            <a:r>
              <a:rPr lang="en-US" altLang="sv-SE"/>
              <a:t>Introduction</a:t>
            </a:r>
          </a:p>
        </p:txBody>
      </p:sp>
      <p:sp>
        <p:nvSpPr>
          <p:cNvPr id="34818" name="Subtitle 7">
            <a:extLst>
              <a:ext uri="{FF2B5EF4-FFF2-40B4-BE49-F238E27FC236}">
                <a16:creationId xmlns:a16="http://schemas.microsoft.com/office/drawing/2014/main" id="{F7D923E2-8BCA-D766-1212-2384950C8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sv-SE" dirty="0">
                <a:solidFill>
                  <a:schemeClr val="bg1"/>
                </a:solidFill>
              </a:rPr>
              <a:t>J. G. </a:t>
            </a:r>
            <a:r>
              <a:rPr lang="en-US" altLang="sv-SE" dirty="0" err="1">
                <a:solidFill>
                  <a:schemeClr val="bg1"/>
                </a:solidFill>
              </a:rPr>
              <a:t>Weisend</a:t>
            </a:r>
            <a:r>
              <a:rPr lang="en-US" altLang="sv-SE" dirty="0">
                <a:solidFill>
                  <a:schemeClr val="bg1"/>
                </a:solidFill>
              </a:rPr>
              <a:t> II</a:t>
            </a:r>
          </a:p>
          <a:p>
            <a:pPr eaLnBrk="1" hangingPunct="1"/>
            <a:r>
              <a:rPr lang="en-US" altLang="sv-SE" dirty="0">
                <a:solidFill>
                  <a:schemeClr val="bg1"/>
                </a:solidFill>
              </a:rPr>
              <a:t>R. </a:t>
            </a:r>
            <a:r>
              <a:rPr lang="en-US" altLang="sv-SE" dirty="0" err="1">
                <a:solidFill>
                  <a:schemeClr val="bg1"/>
                </a:solidFill>
              </a:rPr>
              <a:t>Dhuley</a:t>
            </a:r>
            <a:endParaRPr lang="en-US" altLang="sv-SE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sv-SE" dirty="0">
                <a:solidFill>
                  <a:schemeClr val="bg1"/>
                </a:solidFill>
              </a:rPr>
              <a:t>G. </a:t>
            </a:r>
            <a:r>
              <a:rPr lang="en-US" altLang="sv-SE" dirty="0" err="1">
                <a:solidFill>
                  <a:schemeClr val="bg1"/>
                </a:solidFill>
              </a:rPr>
              <a:t>Tatkowski</a:t>
            </a:r>
            <a:endParaRPr lang="en-US" altLang="sv-SE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sv-SE" dirty="0">
                <a:solidFill>
                  <a:schemeClr val="bg1"/>
                </a:solidFill>
              </a:rPr>
              <a:t>USPAS</a:t>
            </a:r>
          </a:p>
          <a:p>
            <a:pPr eaLnBrk="1" hangingPunct="1"/>
            <a:r>
              <a:rPr lang="en-US" altLang="sv-SE" dirty="0">
                <a:solidFill>
                  <a:schemeClr val="bg1"/>
                </a:solidFill>
              </a:rPr>
              <a:t>February 2025</a:t>
            </a:r>
          </a:p>
          <a:p>
            <a:pPr eaLnBrk="1" hangingPunct="1"/>
            <a:endParaRPr lang="en-US" alt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816E0C0-61BE-3E72-FD18-A4FAC33D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9700"/>
            <a:ext cx="7140575" cy="1143000"/>
          </a:xfrm>
        </p:spPr>
        <p:txBody>
          <a:bodyPr/>
          <a:lstStyle/>
          <a:p>
            <a:pPr eaLnBrk="1" hangingPunct="1"/>
            <a:r>
              <a:rPr lang="en-US" altLang="sv-SE" sz="2800">
                <a:latin typeface="Arial" panose="020B0604020202020204" pitchFamily="34" charset="0"/>
              </a:rPr>
              <a:t>Cryogenics &amp; Accelerators</a:t>
            </a:r>
            <a:endParaRPr lang="en-US" altLang="sv-SE" sz="2800"/>
          </a:p>
        </p:txBody>
      </p:sp>
      <p:sp>
        <p:nvSpPr>
          <p:cNvPr id="43010" name="Date Placeholder 3">
            <a:extLst>
              <a:ext uri="{FF2B5EF4-FFF2-40B4-BE49-F238E27FC236}">
                <a16:creationId xmlns:a16="http://schemas.microsoft.com/office/drawing/2014/main" id="{40ACDDDF-A3DB-A0ED-7815-ED3C68115F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Winter 2025</a:t>
            </a:r>
          </a:p>
        </p:txBody>
      </p:sp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9570EAC3-4F06-F49B-BA2D-5BF18C51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Lecture 1 | Introduction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1C58CA3F-1BF0-DEC9-9056-06A51AF4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7C2E7-01EF-C242-AC6B-5B453ABBD26F}" type="slidenum">
              <a:rPr lang="sv-SE" altLang="sv-S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sv-SE" altLang="sv-SE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63D8B-403E-3A47-A62B-A9FEFDEF6FDF}"/>
              </a:ext>
            </a:extLst>
          </p:cNvPr>
          <p:cNvSpPr/>
          <p:nvPr/>
        </p:nvSpPr>
        <p:spPr>
          <a:xfrm>
            <a:off x="177800" y="1358900"/>
            <a:ext cx="8890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800" dirty="0"/>
              <a:t>Cryogenics plays a major role in modern particle accelerators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400" dirty="0"/>
              <a:t>Enables superconductivity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000" dirty="0"/>
              <a:t>Beam bending and focusing magnets (1.8 K – 4.5 K)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000" dirty="0"/>
              <a:t>Magnets for particle identification in large detectors (4.2 – 4.5 K)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000" dirty="0"/>
              <a:t>Superconducting RF cavities for particle acceleration (1.8 K – 4.2  K)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400" dirty="0"/>
              <a:t>Allows dense pure liquids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000" dirty="0" err="1"/>
              <a:t>LAr</a:t>
            </a:r>
            <a:r>
              <a:rPr lang="en-US" altLang="sv-SE" sz="2000" dirty="0"/>
              <a:t>  calorimeters (87 K)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000" dirty="0"/>
              <a:t>LH</a:t>
            </a:r>
            <a:r>
              <a:rPr lang="en-US" altLang="sv-SE" sz="2000" baseline="-25000" dirty="0"/>
              <a:t>2 </a:t>
            </a:r>
            <a:r>
              <a:rPr lang="en-US" altLang="sv-SE" sz="2000" dirty="0"/>
              <a:t>targets, moderators and absorbers (20 K)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200" dirty="0"/>
              <a:t>Provides sub-Kelvin cooling for certain types of dark matter searches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sv-SE" sz="2400" dirty="0"/>
              <a:t>Since the </a:t>
            </a:r>
            <a:r>
              <a:rPr lang="en-US" altLang="sv-SE" sz="2400" dirty="0" err="1"/>
              <a:t>Tevatron</a:t>
            </a:r>
            <a:r>
              <a:rPr lang="en-US" altLang="sv-SE" sz="2400" dirty="0"/>
              <a:t> (1983)  accelerator cryogenic systems have become larger, more reliable, more efficient, industrialized and much more widespread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F845912-6440-97A0-89FC-D159F5E0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9700"/>
            <a:ext cx="7140575" cy="1143000"/>
          </a:xfrm>
        </p:spPr>
        <p:txBody>
          <a:bodyPr/>
          <a:lstStyle/>
          <a:p>
            <a:pPr eaLnBrk="1" hangingPunct="1"/>
            <a:r>
              <a:rPr lang="en-US" altLang="sv-SE" sz="2800">
                <a:latin typeface="Arial" panose="020B0604020202020204" pitchFamily="34" charset="0"/>
              </a:rPr>
              <a:t>Cryogenics &amp; Accelerators</a:t>
            </a:r>
            <a:endParaRPr lang="en-US" altLang="sv-SE" sz="2800"/>
          </a:p>
        </p:txBody>
      </p:sp>
      <p:sp>
        <p:nvSpPr>
          <p:cNvPr id="44034" name="Date Placeholder 3">
            <a:extLst>
              <a:ext uri="{FF2B5EF4-FFF2-40B4-BE49-F238E27FC236}">
                <a16:creationId xmlns:a16="http://schemas.microsoft.com/office/drawing/2014/main" id="{7F295D1A-E238-0B2E-25B3-2137FF5E4D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Winter 2025</a:t>
            </a:r>
          </a:p>
        </p:txBody>
      </p:sp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69715A22-A536-CDEF-F563-E765C796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Lecture 1 | Introduction</a:t>
            </a:r>
          </a:p>
        </p:txBody>
      </p:sp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85D681BB-602D-267E-1098-C8DBFA10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C883E-23E4-034A-A373-FB1065BC9365}" type="slidenum">
              <a:rPr lang="sv-SE" altLang="sv-S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sv-SE" altLang="sv-SE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63D8B-403E-3A47-A62B-A9FEFDEF6FDF}"/>
              </a:ext>
            </a:extLst>
          </p:cNvPr>
          <p:cNvSpPr/>
          <p:nvPr/>
        </p:nvSpPr>
        <p:spPr>
          <a:xfrm>
            <a:off x="177800" y="1358900"/>
            <a:ext cx="8890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2800" dirty="0"/>
              <a:t>Accelerator requirements have played a significant role in pushing cryogenic technology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dirty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600" dirty="0"/>
              <a:t>Automated, efficient &amp; reliable large scale Helium refrigeration plants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600" dirty="0"/>
              <a:t>Development &amp; industrialization of cold compressors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600" dirty="0"/>
              <a:t>Studies on He II two-phase flow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600" dirty="0"/>
              <a:t>Radiation resistant  cryogenic temperature sensors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600" dirty="0"/>
              <a:t>Production of reliable high field superconducting magnets</a:t>
            </a:r>
          </a:p>
          <a:p>
            <a:pPr lvl="2" eaLnBrk="1" hangingPunct="1">
              <a:buFont typeface="Lucida Grande" charset="0"/>
              <a:buChar char="»"/>
              <a:defRPr/>
            </a:pPr>
            <a:r>
              <a:rPr lang="en-US" sz="2400" dirty="0"/>
              <a:t>MRI has also had a significant impact here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600" dirty="0"/>
              <a:t>Production of high gradient SRF cavities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sv-SE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FADC29D2-6C8C-DE95-9A70-BBDCA622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17488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Superconductivity</a:t>
            </a:r>
            <a:br>
              <a:rPr lang="en-US" altLang="sv-SE">
                <a:latin typeface="Arial" panose="020B0604020202020204" pitchFamily="34" charset="0"/>
              </a:rPr>
            </a:br>
            <a:r>
              <a:rPr lang="en-US" altLang="sv-SE">
                <a:latin typeface="Arial" panose="020B0604020202020204" pitchFamily="34" charset="0"/>
              </a:rPr>
              <a:t>(enables high field magnets)</a:t>
            </a:r>
            <a:endParaRPr lang="sv-SE" altLang="sv-SE"/>
          </a:p>
        </p:txBody>
      </p:sp>
      <p:sp>
        <p:nvSpPr>
          <p:cNvPr id="45058" name="Date Placeholder 3">
            <a:extLst>
              <a:ext uri="{FF2B5EF4-FFF2-40B4-BE49-F238E27FC236}">
                <a16:creationId xmlns:a16="http://schemas.microsoft.com/office/drawing/2014/main" id="{73813E1F-FB15-02D2-B77A-1014293A4C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Winter 2025</a:t>
            </a:r>
          </a:p>
        </p:txBody>
      </p:sp>
      <p:sp>
        <p:nvSpPr>
          <p:cNvPr id="45059" name="Footer Placeholder 4">
            <a:extLst>
              <a:ext uri="{FF2B5EF4-FFF2-40B4-BE49-F238E27FC236}">
                <a16:creationId xmlns:a16="http://schemas.microsoft.com/office/drawing/2014/main" id="{1AA5B693-A51A-E40E-FE13-EEAFF2574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Lecture 1 | Introduction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1C7C83CE-23AD-BBF8-95EC-311A13DED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18D0D-D17D-5B47-A5E6-3B610AF8757D}" type="slidenum">
              <a:rPr lang="sv-SE" altLang="sv-S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sv-SE" altLang="sv-SE" sz="1200">
              <a:solidFill>
                <a:srgbClr val="898989"/>
              </a:solidFill>
            </a:endParaRPr>
          </a:p>
        </p:txBody>
      </p:sp>
      <p:sp>
        <p:nvSpPr>
          <p:cNvPr id="45061" name="Content Placeholder 2">
            <a:extLst>
              <a:ext uri="{FF2B5EF4-FFF2-40B4-BE49-F238E27FC236}">
                <a16:creationId xmlns:a16="http://schemas.microsoft.com/office/drawing/2014/main" id="{3C402775-8597-73DD-022F-45B31DB3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11300"/>
            <a:ext cx="8991600" cy="5027613"/>
          </a:xfrm>
        </p:spPr>
        <p:txBody>
          <a:bodyPr/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</a:rPr>
              <a:t>Large Hadron Collider (CERN) 9 T magnets operating at 1.8 K (superfluid helium)</a:t>
            </a:r>
          </a:p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  <p:pic>
        <p:nvPicPr>
          <p:cNvPr id="45062" name="Picture 5" descr="LHC_Dip_Xsect107v2001">
            <a:extLst>
              <a:ext uri="{FF2B5EF4-FFF2-40B4-BE49-F238E27FC236}">
                <a16:creationId xmlns:a16="http://schemas.microsoft.com/office/drawing/2014/main" id="{741B46F7-2CC7-4575-A84F-84EBF28B7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592388"/>
            <a:ext cx="4740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>
            <a:extLst>
              <a:ext uri="{FF2B5EF4-FFF2-40B4-BE49-F238E27FC236}">
                <a16:creationId xmlns:a16="http://schemas.microsoft.com/office/drawing/2014/main" id="{FC2A93E3-1CD6-683B-D2F8-0E13BFA8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27432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1">
            <a:extLst>
              <a:ext uri="{FF2B5EF4-FFF2-40B4-BE49-F238E27FC236}">
                <a16:creationId xmlns:a16="http://schemas.microsoft.com/office/drawing/2014/main" id="{965FD154-A0E3-266D-6841-576D6361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Superconducting RF is Very Popular</a:t>
            </a:r>
          </a:p>
        </p:txBody>
      </p:sp>
      <p:sp>
        <p:nvSpPr>
          <p:cNvPr id="46082" name="Date Placeholder 3">
            <a:extLst>
              <a:ext uri="{FF2B5EF4-FFF2-40B4-BE49-F238E27FC236}">
                <a16:creationId xmlns:a16="http://schemas.microsoft.com/office/drawing/2014/main" id="{5EB56FBA-3958-6CBC-35F5-DF206ED07A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Footer Placeholder 5">
            <a:extLst>
              <a:ext uri="{FF2B5EF4-FFF2-40B4-BE49-F238E27FC236}">
                <a16:creationId xmlns:a16="http://schemas.microsoft.com/office/drawing/2014/main" id="{95B0590E-DE18-3243-F5D0-9AB65968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FBC2423A-8559-927D-DF4D-2940708D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524594E-182A-A048-9380-F676D1AC09B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A8943A88-3102-1CCE-5CB0-07B423344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40658"/>
              </p:ext>
            </p:extLst>
          </p:nvPr>
        </p:nvGraphicFramePr>
        <p:xfrm>
          <a:off x="317712" y="1295401"/>
          <a:ext cx="8508575" cy="5551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109">
                  <a:extLst>
                    <a:ext uri="{9D8B030D-6E8A-4147-A177-3AD203B41FA5}">
                      <a16:colId xmlns:a16="http://schemas.microsoft.com/office/drawing/2014/main" val="764803581"/>
                    </a:ext>
                  </a:extLst>
                </a:gridCol>
                <a:gridCol w="1456776">
                  <a:extLst>
                    <a:ext uri="{9D8B030D-6E8A-4147-A177-3AD203B41FA5}">
                      <a16:colId xmlns:a16="http://schemas.microsoft.com/office/drawing/2014/main" val="308198651"/>
                    </a:ext>
                  </a:extLst>
                </a:gridCol>
                <a:gridCol w="2526548">
                  <a:extLst>
                    <a:ext uri="{9D8B030D-6E8A-4147-A177-3AD203B41FA5}">
                      <a16:colId xmlns:a16="http://schemas.microsoft.com/office/drawing/2014/main" val="2874806663"/>
                    </a:ext>
                  </a:extLst>
                </a:gridCol>
                <a:gridCol w="1573588">
                  <a:extLst>
                    <a:ext uri="{9D8B030D-6E8A-4147-A177-3AD203B41FA5}">
                      <a16:colId xmlns:a16="http://schemas.microsoft.com/office/drawing/2014/main" val="1707088355"/>
                    </a:ext>
                  </a:extLst>
                </a:gridCol>
                <a:gridCol w="1649554">
                  <a:extLst>
                    <a:ext uri="{9D8B030D-6E8A-4147-A177-3AD203B41FA5}">
                      <a16:colId xmlns:a16="http://schemas.microsoft.com/office/drawing/2014/main" val="2763624530"/>
                    </a:ext>
                  </a:extLst>
                </a:gridCol>
              </a:tblGrid>
              <a:tr h="351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Name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Location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Purpose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Status</a:t>
                      </a:r>
                      <a:endParaRPr lang="en-SE" sz="1400">
                        <a:effectLst/>
                      </a:endParaRP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(as of June 2023)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Comments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350274457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LCLS II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USA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FEL Driver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Commissioning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TESLA Technology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2427739315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XFEL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Germany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FEL Driver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Operating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TESLA Technology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93286537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FLASH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Germany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FEL Driver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Operating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TESLA Technology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959032009"/>
                  </a:ext>
                </a:extLst>
              </a:tr>
              <a:tr h="28570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SHINE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FEL Driver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Under Construction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TESLA Technology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568087123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FEL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FEL Driver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Under construction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TESLA Technology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243729285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DALS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FEL Driver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Proposed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TESLA Technology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984993408"/>
                  </a:ext>
                </a:extLst>
              </a:tr>
              <a:tr h="28570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CEBAF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USA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Electron Linac for Nuclear Science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Operating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704802635"/>
                  </a:ext>
                </a:extLst>
              </a:tr>
              <a:tr h="3515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SNS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USA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Proton Driver for a spallation neutron source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Operating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15266264"/>
                  </a:ext>
                </a:extLst>
              </a:tr>
              <a:tr h="3515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ESS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Sweden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Proton Linac for a spallation neutron source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Commissioning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415357778"/>
                  </a:ext>
                </a:extLst>
              </a:tr>
              <a:tr h="3515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PIP II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USA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Proton Linac for high energy physics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Under Construction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219213660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FRIB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USA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Heavy Ion Linac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Operating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1093897759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RAON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South Korea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Heavy Ion Linac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Commissioning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492975006"/>
                  </a:ext>
                </a:extLst>
              </a:tr>
              <a:tr h="3515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ILC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Japan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Electron/Positron Collider for High Energy Physics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Proposed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TESLA Technology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3567870399"/>
                  </a:ext>
                </a:extLst>
              </a:tr>
              <a:tr h="3515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S-DALINAC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Germany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FEL Driver, Nuclear Physics &amp; Accelerator R&amp;D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Operating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Extrapolation of TESLA Technology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1735545371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CBETA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USA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Test Accelerator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Operating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TESLA Technology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1815501177"/>
                  </a:ext>
                </a:extLst>
              </a:tr>
              <a:tr h="3515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MINERVA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Belgium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Proton Linac for Accelerator Driven Reactor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Under Construction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508993235"/>
                  </a:ext>
                </a:extLst>
              </a:tr>
              <a:tr h="28570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CIADS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China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Proton </a:t>
                      </a:r>
                      <a:r>
                        <a:rPr lang="en-US" sz="1400" dirty="0" err="1">
                          <a:effectLst/>
                        </a:rPr>
                        <a:t>Linac</a:t>
                      </a:r>
                      <a:r>
                        <a:rPr lang="en-US" sz="1400" dirty="0">
                          <a:effectLst/>
                        </a:rPr>
                        <a:t> for ADS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Under Construction</a:t>
                      </a:r>
                      <a:endParaRPr lang="en-SE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SE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080" marR="42080" marT="0" marB="0"/>
                </a:tc>
                <a:extLst>
                  <a:ext uri="{0D108BD9-81ED-4DB2-BD59-A6C34878D82A}">
                    <a16:rowId xmlns:a16="http://schemas.microsoft.com/office/drawing/2014/main" val="29142601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C82CA65-5CD0-B8B6-65D2-EDBCE8BF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9088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 sz="2800">
                <a:latin typeface="Arial" panose="020B0604020202020204" pitchFamily="34" charset="0"/>
              </a:rPr>
              <a:t>International Linear Collider</a:t>
            </a:r>
            <a:br>
              <a:rPr lang="en-US" altLang="sv-SE" sz="2800">
                <a:latin typeface="Arial" panose="020B0604020202020204" pitchFamily="34" charset="0"/>
              </a:rPr>
            </a:br>
            <a:r>
              <a:rPr lang="en-US" altLang="sv-SE" sz="2800">
                <a:latin typeface="Arial" panose="020B0604020202020204" pitchFamily="34" charset="0"/>
              </a:rPr>
              <a:t>(most likely the upper limit of this approach)</a:t>
            </a:r>
            <a:endParaRPr lang="en-US" altLang="sv-SE" sz="28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F064-B473-514D-82BF-56109A74CD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Winter 2025</a:t>
            </a:r>
            <a:endParaRPr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0CEC2-0D5E-974B-B7E1-B7DAFAA0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Lecture 1 | Introduction</a:t>
            </a:r>
            <a:endParaRPr lang="en-US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DAF76A51-BEBA-C45C-5A7B-45799F43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65C537E-B3D6-5840-9EBD-617B99A73B5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47109" name="Picture 4" descr="http://www.linearcollider.org/images/ilcweb_564_1.jpg">
            <a:extLst>
              <a:ext uri="{FF2B5EF4-FFF2-40B4-BE49-F238E27FC236}">
                <a16:creationId xmlns:a16="http://schemas.microsoft.com/office/drawing/2014/main" id="{F5DCEE4E-D8B1-38BE-74EC-64B1498C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90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6DB9B17-571F-B640-A6DC-EE382A6A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91000"/>
            <a:ext cx="8839200" cy="16002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e-/e+ linear collider (250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GeV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on 250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GeV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~ 2000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Cryomodules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,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~ 16,000 SCRF cavities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2 K operation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10 x 20 kW (4.5 K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eq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)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cryoplants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1B5FBBE1-2555-8E8B-ECC1-B350888C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Large He Systems Have Become Common</a:t>
            </a:r>
            <a:endParaRPr lang="en-US" altLang="sv-SE"/>
          </a:p>
        </p:txBody>
      </p:sp>
      <p:sp>
        <p:nvSpPr>
          <p:cNvPr id="48130" name="Date Placeholder 3">
            <a:extLst>
              <a:ext uri="{FF2B5EF4-FFF2-40B4-BE49-F238E27FC236}">
                <a16:creationId xmlns:a16="http://schemas.microsoft.com/office/drawing/2014/main" id="{E91BC58A-C04F-7C73-3AE9-AD94E5BD44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Footer Placeholder 5">
            <a:extLst>
              <a:ext uri="{FF2B5EF4-FFF2-40B4-BE49-F238E27FC236}">
                <a16:creationId xmlns:a16="http://schemas.microsoft.com/office/drawing/2014/main" id="{956670B6-C7E0-EE4B-4A0F-7A143C52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0CAA6EC9-8276-2929-A68E-5E66177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F0D4F5D-71F6-5A4C-8ACC-244E731B8EA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TextBox 8">
            <a:extLst>
              <a:ext uri="{FF2B5EF4-FFF2-40B4-BE49-F238E27FC236}">
                <a16:creationId xmlns:a16="http://schemas.microsoft.com/office/drawing/2014/main" id="{4D869DF8-94FA-D5F2-CC10-8B966FAA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71613"/>
            <a:ext cx="20574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LHC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Plants each with 18 kW @ 4.5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current use of  He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plant provides 2.4 kW @ 1.9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He inventory 120 metric tonnes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plants were procured from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4" name="Picture 2">
            <a:extLst>
              <a:ext uri="{FF2B5EF4-FFF2-40B4-BE49-F238E27FC236}">
                <a16:creationId xmlns:a16="http://schemas.microsoft.com/office/drawing/2014/main" id="{F8D4D39C-B70A-23A6-0D05-56432CE6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38613"/>
            <a:ext cx="41148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>
            <a:extLst>
              <a:ext uri="{FF2B5EF4-FFF2-40B4-BE49-F238E27FC236}">
                <a16:creationId xmlns:a16="http://schemas.microsoft.com/office/drawing/2014/main" id="{A3BAF0F4-53DD-9E23-0ACE-9884D1BF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5413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7">
            <a:extLst>
              <a:ext uri="{FF2B5EF4-FFF2-40B4-BE49-F238E27FC236}">
                <a16:creationId xmlns:a16="http://schemas.microsoft.com/office/drawing/2014/main" id="{4A97F214-2C5B-ACCA-21CA-1A1888E1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71613"/>
            <a:ext cx="307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EF972156-E1A0-03E0-6DF4-EF8824E3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Use of Small Cryocoolers is Also Growing</a:t>
            </a:r>
            <a:endParaRPr lang="en-US" altLang="sv-SE"/>
          </a:p>
        </p:txBody>
      </p:sp>
      <p:sp>
        <p:nvSpPr>
          <p:cNvPr id="49154" name="Date Placeholder 3">
            <a:extLst>
              <a:ext uri="{FF2B5EF4-FFF2-40B4-BE49-F238E27FC236}">
                <a16:creationId xmlns:a16="http://schemas.microsoft.com/office/drawing/2014/main" id="{809FBB60-CB62-EB0B-7B87-D4D5848135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Footer Placeholder 5">
            <a:extLst>
              <a:ext uri="{FF2B5EF4-FFF2-40B4-BE49-F238E27FC236}">
                <a16:creationId xmlns:a16="http://schemas.microsoft.com/office/drawing/2014/main" id="{230B83DE-77C2-7074-C90E-2866C54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2FA548B2-0F04-5ECE-D4B7-74A86C42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3C46E2CD-22CF-A540-A21A-F4597345CD4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9157" name="Content Placeholder 1">
            <a:extLst>
              <a:ext uri="{FF2B5EF4-FFF2-40B4-BE49-F238E27FC236}">
                <a16:creationId xmlns:a16="http://schemas.microsoft.com/office/drawing/2014/main" id="{A9F9695E-1DBA-1F87-D5C4-88ECF62A2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8" y="1370013"/>
            <a:ext cx="4422775" cy="5027612"/>
          </a:xfrm>
        </p:spPr>
        <p:txBody>
          <a:bodyPr/>
          <a:lstStyle/>
          <a:p>
            <a:pPr eaLnBrk="1" hangingPunct="1"/>
            <a:r>
              <a:rPr lang="en-US" altLang="sv-SE" sz="1600">
                <a:latin typeface="Arial" panose="020B0604020202020204" pitchFamily="34" charset="0"/>
              </a:rPr>
              <a:t>Small cryocoolers, particularly those based on pulse tube technology are becoming more reliable and commercially available. These may well play a role at various temperature levels in accelerator cryogenics</a:t>
            </a:r>
          </a:p>
          <a:p>
            <a:pPr eaLnBrk="1" hangingPunct="1"/>
            <a:r>
              <a:rPr lang="en-US" altLang="sv-SE" sz="1600">
                <a:latin typeface="Arial" panose="020B0604020202020204" pitchFamily="34" charset="0"/>
              </a:rPr>
              <a:t>Applications may include intermediate thermal shield cooling and the development of small cryogen free magnets or SRF Cavities and the use of cryocoolers to reliquefy LHe or LH</a:t>
            </a:r>
            <a:r>
              <a:rPr lang="en-US" altLang="sv-SE" sz="1600" baseline="-2500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sv-SE" sz="1600">
                <a:latin typeface="Arial" panose="020B0604020202020204" pitchFamily="34" charset="0"/>
              </a:rPr>
              <a:t>The current maximum capacity of pulse tube coolers at 4.2. K is 1.5 W but devices with up to 5 W capacity are under development.</a:t>
            </a:r>
          </a:p>
          <a:p>
            <a:pPr eaLnBrk="1" hangingPunct="1"/>
            <a:r>
              <a:rPr lang="en-US" altLang="sv-SE" sz="1600">
                <a:latin typeface="Arial" panose="020B0604020202020204" pitchFamily="34" charset="0"/>
              </a:rPr>
              <a:t>Small cryocoolers may be particularly interesting in accelerators that only have a few cryogenic devices: e.g. light sources with superconducting undulators</a:t>
            </a:r>
          </a:p>
        </p:txBody>
      </p:sp>
      <p:pic>
        <p:nvPicPr>
          <p:cNvPr id="49158" name="Picture 8" descr="E:\Mech Engineering\Cryogenic Engineering Class\PULSE 2.jpg">
            <a:extLst>
              <a:ext uri="{FF2B5EF4-FFF2-40B4-BE49-F238E27FC236}">
                <a16:creationId xmlns:a16="http://schemas.microsoft.com/office/drawing/2014/main" id="{D7CB7741-2D47-8D43-617C-1137945C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662113"/>
            <a:ext cx="2214563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Content Placeholder 8">
            <a:extLst>
              <a:ext uri="{FF2B5EF4-FFF2-40B4-BE49-F238E27FC236}">
                <a16:creationId xmlns:a16="http://schemas.microsoft.com/office/drawing/2014/main" id="{43B07886-6E03-45F0-7D5B-1380A76F3363}"/>
              </a:ext>
            </a:extLst>
          </p:cNvPr>
          <p:cNvSpPr txBox="1">
            <a:spLocks/>
          </p:cNvSpPr>
          <p:nvPr/>
        </p:nvSpPr>
        <p:spPr bwMode="auto">
          <a:xfrm>
            <a:off x="6400800" y="1066800"/>
            <a:ext cx="25908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CryoMech PT415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40 W @ 45 K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1.5 W @4.2 K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>
            <a:extLst>
              <a:ext uri="{FF2B5EF4-FFF2-40B4-BE49-F238E27FC236}">
                <a16:creationId xmlns:a16="http://schemas.microsoft.com/office/drawing/2014/main" id="{D16F017F-6500-08E4-0363-AABEED03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Small Cryocooler Application</a:t>
            </a:r>
            <a:endParaRPr lang="en-US" altLang="sv-SE"/>
          </a:p>
        </p:txBody>
      </p:sp>
      <p:sp>
        <p:nvSpPr>
          <p:cNvPr id="50178" name="Date Placeholder 5">
            <a:extLst>
              <a:ext uri="{FF2B5EF4-FFF2-40B4-BE49-F238E27FC236}">
                <a16:creationId xmlns:a16="http://schemas.microsoft.com/office/drawing/2014/main" id="{D01205EC-0096-DC0C-30FD-709621C4DC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Footer Placeholder 7">
            <a:extLst>
              <a:ext uri="{FF2B5EF4-FFF2-40B4-BE49-F238E27FC236}">
                <a16:creationId xmlns:a16="http://schemas.microsoft.com/office/drawing/2014/main" id="{D362A3FD-96F0-C9D7-5188-E947839A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50180" name="Slide Number Placeholder 6">
            <a:extLst>
              <a:ext uri="{FF2B5EF4-FFF2-40B4-BE49-F238E27FC236}">
                <a16:creationId xmlns:a16="http://schemas.microsoft.com/office/drawing/2014/main" id="{16C5E186-52BB-4B7D-CF9C-6F7B78DE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3916719D-8DA5-2B43-992C-D66945C2FF0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D7E90FF-835D-8943-8484-619B834A14E0}"/>
              </a:ext>
            </a:extLst>
          </p:cNvPr>
          <p:cNvSpPr txBox="1">
            <a:spLocks/>
          </p:cNvSpPr>
          <p:nvPr/>
        </p:nvSpPr>
        <p:spPr bwMode="auto">
          <a:xfrm>
            <a:off x="127000" y="1524000"/>
            <a:ext cx="8991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 defTabSz="806450" eaLnBrk="1" hangingPunct="1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kern="0" dirty="0" err="1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Muon</a:t>
            </a:r>
            <a:r>
              <a:rPr lang="en-US" kern="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 Ionization Cooling Experiment</a:t>
            </a:r>
          </a:p>
          <a:p>
            <a:pPr marL="182563" indent="-182563" defTabSz="806450" eaLnBrk="1" hangingPunct="1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A beam physics experiment in support of future </a:t>
            </a:r>
            <a:r>
              <a:rPr lang="en-US" kern="0" dirty="0" err="1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muon</a:t>
            </a:r>
            <a:r>
              <a:rPr lang="en-US" kern="0" dirty="0">
                <a:solidFill>
                  <a:srgbClr val="064308"/>
                </a:solidFill>
                <a:ea typeface="ＭＳ Ｐゴシック" pitchFamily="-65" charset="-128"/>
                <a:cs typeface="ＭＳ Ｐゴシック" pitchFamily="-65" charset="-128"/>
              </a:rPr>
              <a:t> colliders</a:t>
            </a:r>
          </a:p>
          <a:p>
            <a:pPr marL="365125" lvl="1" indent="-153988" defTabSz="806450" eaLnBrk="1" hangingPunct="1">
              <a:lnSpc>
                <a:spcPct val="90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ea typeface="ＭＳ Ｐゴシック" charset="-128"/>
                <a:cs typeface="ＭＳ Ｐゴシック"/>
              </a:rPr>
              <a:t>Contains SCRF cavities, SC magnets and LH</a:t>
            </a:r>
            <a:r>
              <a:rPr lang="en-US" sz="1600" kern="0" baseline="-25000" dirty="0">
                <a:ea typeface="ＭＳ Ｐゴシック" charset="-128"/>
                <a:cs typeface="ＭＳ Ｐゴシック"/>
              </a:rPr>
              <a:t>2</a:t>
            </a:r>
            <a:r>
              <a:rPr lang="en-US" sz="1600" kern="0" dirty="0">
                <a:ea typeface="ＭＳ Ｐゴシック" charset="-128"/>
                <a:cs typeface="ＭＳ Ｐゴシック"/>
              </a:rPr>
              <a:t> absorbers</a:t>
            </a:r>
          </a:p>
          <a:p>
            <a:pPr marL="365125" lvl="1" indent="-153988" defTabSz="806450" eaLnBrk="1" hangingPunct="1">
              <a:lnSpc>
                <a:spcPct val="90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ea typeface="ＭＳ Ｐゴシック" charset="-128"/>
                <a:cs typeface="ＭＳ Ｐゴシック"/>
              </a:rPr>
              <a:t>Extensive use of small </a:t>
            </a:r>
            <a:r>
              <a:rPr lang="en-US" sz="1600" kern="0" dirty="0" err="1">
                <a:ea typeface="ＭＳ Ｐゴシック" charset="-128"/>
                <a:cs typeface="ＭＳ Ｐゴシック"/>
              </a:rPr>
              <a:t>cryocoolers</a:t>
            </a:r>
            <a:r>
              <a:rPr lang="en-US" sz="1600" kern="0" dirty="0">
                <a:ea typeface="ＭＳ Ｐゴシック" charset="-128"/>
                <a:cs typeface="ＭＳ Ｐゴシック"/>
              </a:rPr>
              <a:t> to </a:t>
            </a:r>
            <a:r>
              <a:rPr lang="en-US" sz="1600" kern="0" dirty="0" err="1">
                <a:ea typeface="ＭＳ Ｐゴシック" charset="-128"/>
                <a:cs typeface="ＭＳ Ｐゴシック"/>
              </a:rPr>
              <a:t>reliquefy</a:t>
            </a:r>
            <a:r>
              <a:rPr lang="en-US" sz="1600" kern="0" dirty="0">
                <a:ea typeface="ＭＳ Ｐゴシック" charset="-128"/>
                <a:cs typeface="ＭＳ Ｐゴシック"/>
              </a:rPr>
              <a:t> both </a:t>
            </a:r>
            <a:r>
              <a:rPr lang="en-US" sz="1600" kern="0" dirty="0" err="1">
                <a:ea typeface="ＭＳ Ｐゴシック" charset="-128"/>
                <a:cs typeface="ＭＳ Ｐゴシック"/>
              </a:rPr>
              <a:t>LHe</a:t>
            </a:r>
            <a:r>
              <a:rPr lang="en-US" sz="1600" kern="0" dirty="0">
                <a:ea typeface="ＭＳ Ｐゴシック" charset="-128"/>
                <a:cs typeface="ＭＳ Ｐゴシック"/>
              </a:rPr>
              <a:t> and LH</a:t>
            </a:r>
            <a:r>
              <a:rPr lang="en-US" sz="1600" kern="0" baseline="-25000" dirty="0">
                <a:ea typeface="ＭＳ Ｐゴシック" charset="-128"/>
                <a:cs typeface="ＭＳ Ｐゴシック"/>
              </a:rPr>
              <a:t>2</a:t>
            </a:r>
          </a:p>
          <a:p>
            <a:pPr marL="365125" lvl="1" indent="-153988" defTabSz="806450" eaLnBrk="1" hangingPunct="1">
              <a:lnSpc>
                <a:spcPct val="90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ea typeface="ＭＳ Ｐゴシック" charset="-128"/>
                <a:cs typeface="ＭＳ Ｐゴシック"/>
              </a:rPr>
              <a:t>Use of cryogen free magnets is also being investigated</a:t>
            </a:r>
          </a:p>
          <a:p>
            <a:pPr marL="365125" lvl="1" indent="-153988" defTabSz="806450" eaLnBrk="1" hangingPunct="1">
              <a:lnSpc>
                <a:spcPct val="90000"/>
              </a:lnSpc>
              <a:spcBef>
                <a:spcPts val="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kern="0" dirty="0">
                <a:ea typeface="ＭＳ Ｐゴシック" charset="-128"/>
                <a:cs typeface="ＭＳ Ｐゴシック"/>
              </a:rPr>
              <a:t>Currently under design for operation at RAL</a:t>
            </a:r>
          </a:p>
        </p:txBody>
      </p:sp>
      <p:pic>
        <p:nvPicPr>
          <p:cNvPr id="50182" name="Picture 2">
            <a:extLst>
              <a:ext uri="{FF2B5EF4-FFF2-40B4-BE49-F238E27FC236}">
                <a16:creationId xmlns:a16="http://schemas.microsoft.com/office/drawing/2014/main" id="{F68DC0BA-5E4F-67FB-CB68-81F4F70E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200400"/>
            <a:ext cx="5595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4">
            <a:extLst>
              <a:ext uri="{FF2B5EF4-FFF2-40B4-BE49-F238E27FC236}">
                <a16:creationId xmlns:a16="http://schemas.microsoft.com/office/drawing/2014/main" id="{63B948C6-1995-AFD8-AE80-DF8CF582DA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1F49699-7493-F846-9913-57A7FC5957C0}" type="slidenum">
              <a:rPr lang="de-DE" altLang="sv-SE" sz="1200">
                <a:solidFill>
                  <a:srgbClr val="898989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de-DE" altLang="sv-SE" sz="1200">
              <a:solidFill>
                <a:srgbClr val="898989"/>
              </a:solidFill>
            </a:endParaRP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A33DD763-568F-96CA-096B-B04AD6523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22150" r="32587" b="26628"/>
          <a:stretch>
            <a:fillRect/>
          </a:stretch>
        </p:blipFill>
        <p:spPr>
          <a:xfrm>
            <a:off x="252413" y="2955925"/>
            <a:ext cx="4319587" cy="276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88AECE2-1A9E-3847-BF03-210EF66CA879}"/>
              </a:ext>
            </a:extLst>
          </p:cNvPr>
          <p:cNvCxnSpPr/>
          <p:nvPr/>
        </p:nvCxnSpPr>
        <p:spPr>
          <a:xfrm>
            <a:off x="1443038" y="3214688"/>
            <a:ext cx="825500" cy="7286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Textfeld 12">
            <a:extLst>
              <a:ext uri="{FF2B5EF4-FFF2-40B4-BE49-F238E27FC236}">
                <a16:creationId xmlns:a16="http://schemas.microsoft.com/office/drawing/2014/main" id="{82365FAE-A086-61B5-6DCE-9AED11A4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543175"/>
            <a:ext cx="1408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DE" altLang="sv-SE" sz="1800">
                <a:solidFill>
                  <a:srgbClr val="000000"/>
                </a:solidFill>
              </a:rPr>
              <a:t>Thermal </a:t>
            </a:r>
            <a:r>
              <a:rPr lang="en-US" altLang="sv-SE" sz="1800">
                <a:solidFill>
                  <a:srgbClr val="000000"/>
                </a:solidFill>
              </a:rPr>
              <a:t>moderator (water)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1D97880-7822-6F49-A3A6-A31E324FCA39}"/>
              </a:ext>
            </a:extLst>
          </p:cNvPr>
          <p:cNvCxnSpPr/>
          <p:nvPr/>
        </p:nvCxnSpPr>
        <p:spPr>
          <a:xfrm>
            <a:off x="2366963" y="2462213"/>
            <a:ext cx="544512" cy="16875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feld 12">
            <a:extLst>
              <a:ext uri="{FF2B5EF4-FFF2-40B4-BE49-F238E27FC236}">
                <a16:creationId xmlns:a16="http://schemas.microsoft.com/office/drawing/2014/main" id="{B25D5EFB-FD26-10BB-EE0D-BB051766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1712913"/>
            <a:ext cx="2138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DE" altLang="sv-SE" sz="1800">
                <a:solidFill>
                  <a:srgbClr val="000000"/>
                </a:solidFill>
              </a:rPr>
              <a:t>Cold Butterfly moderator (LH</a:t>
            </a:r>
            <a:r>
              <a:rPr lang="de-DE" altLang="sv-SE" sz="1800" baseline="-25000">
                <a:solidFill>
                  <a:srgbClr val="000000"/>
                </a:solidFill>
              </a:rPr>
              <a:t>2</a:t>
            </a:r>
            <a:r>
              <a:rPr lang="de-DE" altLang="sv-SE" sz="1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271" name="Inhaltsplatzhalter 2">
            <a:extLst>
              <a:ext uri="{FF2B5EF4-FFF2-40B4-BE49-F238E27FC236}">
                <a16:creationId xmlns:a16="http://schemas.microsoft.com/office/drawing/2014/main" id="{CDC657A5-18ED-274F-83A5-226E0BD90C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27000" y="223838"/>
            <a:ext cx="6954838" cy="801687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Cryogenics Provides Dense Fluids for Calorimeters, Moderators and Targets</a:t>
            </a:r>
          </a:p>
          <a:p>
            <a:pPr algn="ctr">
              <a:defRPr/>
            </a:pPr>
            <a:r>
              <a:rPr lang="de-DE" dirty="0">
                <a:latin typeface="Arial" charset="0"/>
                <a:cs typeface="Arial" charset="0"/>
              </a:rPr>
              <a:t>ESS </a:t>
            </a:r>
            <a:r>
              <a:rPr lang="en-US" dirty="0">
                <a:latin typeface="Arial" charset="0"/>
                <a:cs typeface="Arial" charset="0"/>
              </a:rPr>
              <a:t>moderator</a:t>
            </a:r>
            <a:r>
              <a:rPr lang="de-DE" dirty="0">
                <a:latin typeface="Arial" charset="0"/>
                <a:cs typeface="Arial" charset="0"/>
              </a:rPr>
              <a:t> &amp; </a:t>
            </a:r>
            <a:r>
              <a:rPr lang="en-US" dirty="0">
                <a:latin typeface="Arial" charset="0"/>
                <a:cs typeface="Arial" charset="0"/>
              </a:rPr>
              <a:t>reflector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unit design</a:t>
            </a:r>
            <a:r>
              <a:rPr lang="de-DE" dirty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51208" name="Picture 2">
            <a:extLst>
              <a:ext uri="{FF2B5EF4-FFF2-40B4-BE49-F238E27FC236}">
                <a16:creationId xmlns:a16="http://schemas.microsoft.com/office/drawing/2014/main" id="{56CC8022-9BA2-3150-F834-6CA05512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0004" r="31750" b="25282"/>
          <a:stretch>
            <a:fillRect/>
          </a:stretch>
        </p:blipFill>
        <p:spPr bwMode="auto">
          <a:xfrm>
            <a:off x="4691063" y="2133600"/>
            <a:ext cx="43211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F0E6E08-6AAD-2446-BDB3-23BC27FB4B4D}"/>
              </a:ext>
            </a:extLst>
          </p:cNvPr>
          <p:cNvCxnSpPr>
            <a:stCxn id="51210" idx="2"/>
          </p:cNvCxnSpPr>
          <p:nvPr/>
        </p:nvCxnSpPr>
        <p:spPr>
          <a:xfrm>
            <a:off x="5010150" y="2292350"/>
            <a:ext cx="446088" cy="3730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Textfeld 12">
            <a:extLst>
              <a:ext uri="{FF2B5EF4-FFF2-40B4-BE49-F238E27FC236}">
                <a16:creationId xmlns:a16="http://schemas.microsoft.com/office/drawing/2014/main" id="{2A7A13D9-C21F-EA57-FDAF-503BD6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8" y="164623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DE" altLang="sv-SE" sz="1800">
                <a:solidFill>
                  <a:srgbClr val="000000"/>
                </a:solidFill>
              </a:rPr>
              <a:t>Be-Reflector/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DE" altLang="sv-SE" sz="1800">
                <a:solidFill>
                  <a:srgbClr val="000000"/>
                </a:solidFill>
              </a:rPr>
              <a:t>-vessel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CB87A33-CB42-2446-A8D8-D7EE45663FFA}"/>
              </a:ext>
            </a:extLst>
          </p:cNvPr>
          <p:cNvCxnSpPr/>
          <p:nvPr/>
        </p:nvCxnSpPr>
        <p:spPr>
          <a:xfrm flipV="1">
            <a:off x="4719638" y="4930775"/>
            <a:ext cx="1303337" cy="776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Textfeld 12">
            <a:extLst>
              <a:ext uri="{FF2B5EF4-FFF2-40B4-BE49-F238E27FC236}">
                <a16:creationId xmlns:a16="http://schemas.microsoft.com/office/drawing/2014/main" id="{143286F0-5A03-1F0F-622D-8B4C4363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5532438"/>
            <a:ext cx="1265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DE" altLang="sv-SE" sz="1800">
                <a:solidFill>
                  <a:srgbClr val="000000"/>
                </a:solidFill>
              </a:rPr>
              <a:t>LH</a:t>
            </a:r>
            <a:r>
              <a:rPr lang="de-DE" altLang="sv-SE" sz="1800" baseline="-25000">
                <a:solidFill>
                  <a:srgbClr val="000000"/>
                </a:solidFill>
              </a:rPr>
              <a:t>2</a:t>
            </a:r>
            <a:r>
              <a:rPr lang="de-DE" altLang="sv-SE" sz="1800">
                <a:solidFill>
                  <a:srgbClr val="000000"/>
                </a:solidFill>
              </a:rPr>
              <a:t> </a:t>
            </a:r>
            <a:r>
              <a:rPr lang="en-US" altLang="sv-SE" sz="1800">
                <a:solidFill>
                  <a:srgbClr val="000000"/>
                </a:solidFill>
              </a:rPr>
              <a:t>pipework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977360C-71F8-E146-8753-D44BA5D4A524}"/>
              </a:ext>
            </a:extLst>
          </p:cNvPr>
          <p:cNvCxnSpPr>
            <a:stCxn id="51215" idx="0"/>
          </p:cNvCxnSpPr>
          <p:nvPr/>
        </p:nvCxnSpPr>
        <p:spPr>
          <a:xfrm flipH="1" flipV="1">
            <a:off x="6931025" y="5246688"/>
            <a:ext cx="231775" cy="6873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2B4E60F-5A14-9541-918B-A740A1816326}"/>
              </a:ext>
            </a:extLst>
          </p:cNvPr>
          <p:cNvCxnSpPr/>
          <p:nvPr/>
        </p:nvCxnSpPr>
        <p:spPr>
          <a:xfrm>
            <a:off x="5349875" y="5102225"/>
            <a:ext cx="276225" cy="1444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5" name="Textfeld 12">
            <a:extLst>
              <a:ext uri="{FF2B5EF4-FFF2-40B4-BE49-F238E27FC236}">
                <a16:creationId xmlns:a16="http://schemas.microsoft.com/office/drawing/2014/main" id="{6BAB2F0F-B689-44E5-186E-E4C6ACDD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934075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sv-SE" sz="1800">
                <a:solidFill>
                  <a:srgbClr val="000000"/>
                </a:solidFill>
              </a:rPr>
              <a:t>Vacuum chamber (extruded profile include 2 cooling chambers for thermal moderator water</a:t>
            </a:r>
          </a:p>
        </p:txBody>
      </p:sp>
      <p:pic>
        <p:nvPicPr>
          <p:cNvPr id="51216" name="Picture 60" descr="logo_699cm">
            <a:extLst>
              <a:ext uri="{FF2B5EF4-FFF2-40B4-BE49-F238E27FC236}">
                <a16:creationId xmlns:a16="http://schemas.microsoft.com/office/drawing/2014/main" id="{926EE480-4F49-F011-71A5-48F667D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15900"/>
            <a:ext cx="1804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7" name="TextBox 1">
            <a:extLst>
              <a:ext uri="{FF2B5EF4-FFF2-40B4-BE49-F238E27FC236}">
                <a16:creationId xmlns:a16="http://schemas.microsoft.com/office/drawing/2014/main" id="{BCB00147-570E-D73D-6019-26E05E6F6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51525"/>
            <a:ext cx="278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buSzPct val="100000"/>
              <a:buFont typeface="Lucida Grande" panose="020B06000405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panose="020B0600040502020204" pitchFamily="34" charset="0"/>
              <a:buChar char="»"/>
              <a:defRPr sz="1400">
                <a:solidFill>
                  <a:schemeClr val="tx1"/>
                </a:solidFill>
                <a:latin typeface="Helvetica" pitchFamily="2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sv-SE" sz="1800">
                <a:solidFill>
                  <a:srgbClr val="000000"/>
                </a:solidFill>
              </a:rPr>
              <a:t>20 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sv-SE" sz="1800">
                <a:solidFill>
                  <a:srgbClr val="000000"/>
                </a:solidFill>
              </a:rPr>
              <a:t>30.3 kW of cooling required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DD6200-EC13-994E-849E-B77030EA284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Lecture 1 | Introduction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>
            <a:extLst>
              <a:ext uri="{FF2B5EF4-FFF2-40B4-BE49-F238E27FC236}">
                <a16:creationId xmlns:a16="http://schemas.microsoft.com/office/drawing/2014/main" id="{1C7AD1E7-83FE-C2DB-D8D5-810AFF58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3" y="128588"/>
            <a:ext cx="7140575" cy="1143000"/>
          </a:xfrm>
        </p:spPr>
        <p:txBody>
          <a:bodyPr/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</a:rPr>
              <a:t>Cryogenics is Also Used in Non-Accelerator </a:t>
            </a:r>
            <a:br>
              <a:rPr lang="en-US" altLang="sv-SE" sz="2400">
                <a:latin typeface="Arial" panose="020B0604020202020204" pitchFamily="34" charset="0"/>
              </a:rPr>
            </a:br>
            <a:r>
              <a:rPr lang="en-US" altLang="sv-SE" sz="2400">
                <a:latin typeface="Arial" panose="020B0604020202020204" pitchFamily="34" charset="0"/>
              </a:rPr>
              <a:t>Based Fundamental Physics</a:t>
            </a:r>
            <a:endParaRPr lang="en-US" altLang="sv-SE" sz="2400"/>
          </a:p>
        </p:txBody>
      </p:sp>
      <p:sp>
        <p:nvSpPr>
          <p:cNvPr id="52226" name="Date Placeholder 3">
            <a:extLst>
              <a:ext uri="{FF2B5EF4-FFF2-40B4-BE49-F238E27FC236}">
                <a16:creationId xmlns:a16="http://schemas.microsoft.com/office/drawing/2014/main" id="{AF71EAA4-11FA-A155-D545-F4F943F5D4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Footer Placeholder 5">
            <a:extLst>
              <a:ext uri="{FF2B5EF4-FFF2-40B4-BE49-F238E27FC236}">
                <a16:creationId xmlns:a16="http://schemas.microsoft.com/office/drawing/2014/main" id="{DF07C107-53D5-3ED3-1388-0278976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D05F8802-4E24-8861-4058-5EB3F14A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A859EE9-5BF2-5640-ADE5-9498F9C0B11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52229" name="Picture 7">
            <a:extLst>
              <a:ext uri="{FF2B5EF4-FFF2-40B4-BE49-F238E27FC236}">
                <a16:creationId xmlns:a16="http://schemas.microsoft.com/office/drawing/2014/main" id="{EE5B55F0-E1BA-B4F5-3A55-5C946EBF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24000"/>
            <a:ext cx="58007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8">
            <a:extLst>
              <a:ext uri="{FF2B5EF4-FFF2-40B4-BE49-F238E27FC236}">
                <a16:creationId xmlns:a16="http://schemas.microsoft.com/office/drawing/2014/main" id="{24B97B6E-3673-AC29-3D09-46F659A2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1828800"/>
            <a:ext cx="1981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CDMS detector test stand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Dilution refrigerator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~ 20 mK operating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Temperature level required for proper detector operation and low thermal background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0E7C991-9001-38A9-EF93-0F243BC8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Class Goals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5C5ACA2-A525-C52B-842C-CB11DC56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371600"/>
            <a:ext cx="8991600" cy="4687888"/>
          </a:xfrm>
        </p:spPr>
        <p:txBody>
          <a:bodyPr/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</a:rPr>
              <a:t>Provide the basics of Cryogenic Engineering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</a:rPr>
              <a:t>At the end of the class students should:</a:t>
            </a:r>
          </a:p>
          <a:p>
            <a:pPr lvl="2" eaLnBrk="1" hangingPunct="1"/>
            <a:r>
              <a:rPr lang="en-US" altLang="sv-SE" sz="1800">
                <a:latin typeface="Arial" panose="020B0604020202020204" pitchFamily="34" charset="0"/>
              </a:rPr>
              <a:t>Be familiar with principles and common practices of cryogenic engineering</a:t>
            </a:r>
          </a:p>
          <a:p>
            <a:pPr lvl="2" eaLnBrk="1" hangingPunct="1"/>
            <a:r>
              <a:rPr lang="en-US" altLang="sv-SE" sz="1800">
                <a:latin typeface="Arial" panose="020B0604020202020204" pitchFamily="34" charset="0"/>
              </a:rPr>
              <a:t>Be able to perform basic analysis and design</a:t>
            </a:r>
          </a:p>
          <a:p>
            <a:pPr lvl="2" eaLnBrk="1" hangingPunct="1"/>
            <a:r>
              <a:rPr lang="en-US" altLang="sv-SE" sz="1800">
                <a:latin typeface="Arial" panose="020B0604020202020204" pitchFamily="34" charset="0"/>
              </a:rPr>
              <a:t>Possess a solid foundation for further study in the field</a:t>
            </a:r>
          </a:p>
          <a:p>
            <a:pPr lvl="2" eaLnBrk="1" hangingPunct="1"/>
            <a:r>
              <a:rPr lang="en-US" altLang="sv-SE" sz="1800">
                <a:latin typeface="Arial" panose="020B0604020202020204" pitchFamily="34" charset="0"/>
              </a:rPr>
              <a:t>Be able to understand the issues and concerns of experts in the field, particularly in an accelerator environment</a:t>
            </a:r>
          </a:p>
          <a:p>
            <a:pPr lvl="2" eaLnBrk="1" hangingPunct="1">
              <a:buFont typeface="Lucida Grande" panose="020B0600040502020204" pitchFamily="34" charset="0"/>
              <a:buNone/>
            </a:pPr>
            <a:endParaRPr lang="en-US" altLang="sv-SE">
              <a:latin typeface="Arial" panose="020B0604020202020204" pitchFamily="34" charset="0"/>
            </a:endParaRPr>
          </a:p>
          <a:p>
            <a:pPr eaLnBrk="1" hangingPunct="1"/>
            <a:r>
              <a:rPr lang="en-US" altLang="sv-SE" sz="2400">
                <a:latin typeface="Arial" panose="020B0604020202020204" pitchFamily="34" charset="0"/>
              </a:rPr>
              <a:t>Use real world examples mainly from accelerator labs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</a:rPr>
              <a:t>Stress will be on large scale Helium systems</a:t>
            </a:r>
          </a:p>
          <a:p>
            <a:pPr lvl="1" eaLnBrk="1" hangingPunct="1"/>
            <a:endParaRPr lang="en-US" altLang="sv-SE">
              <a:latin typeface="Arial" panose="020B0604020202020204" pitchFamily="34" charset="0"/>
            </a:endParaRPr>
          </a:p>
          <a:p>
            <a:pPr eaLnBrk="1" hangingPunct="1"/>
            <a:r>
              <a:rPr lang="en-US" altLang="sv-SE" sz="2400">
                <a:latin typeface="Arial" panose="020B0604020202020204" pitchFamily="34" charset="0"/>
              </a:rPr>
              <a:t>Be interesting. None of us started in this profession to be bored – Cryogenics, we hope to show is an interesting application of engineering </a:t>
            </a:r>
          </a:p>
          <a:p>
            <a:pPr eaLnBrk="1" hangingPunct="1"/>
            <a:endParaRPr lang="en-US" altLang="sv-SE"/>
          </a:p>
        </p:txBody>
      </p:sp>
      <p:sp>
        <p:nvSpPr>
          <p:cNvPr id="35843" name="Date Placeholder 3">
            <a:extLst>
              <a:ext uri="{FF2B5EF4-FFF2-40B4-BE49-F238E27FC236}">
                <a16:creationId xmlns:a16="http://schemas.microsoft.com/office/drawing/2014/main" id="{7537F24C-46E7-8E28-9913-7B69B65F9B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Footer Placeholder 5">
            <a:extLst>
              <a:ext uri="{FF2B5EF4-FFF2-40B4-BE49-F238E27FC236}">
                <a16:creationId xmlns:a16="http://schemas.microsoft.com/office/drawing/2014/main" id="{2064672A-0AFC-402D-2DA4-62F58F93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778FFC68-FBBB-9B33-0B9A-8A1D4A37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71B141C-E92D-BA4A-80C0-F7C118F9FB88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D479D90D-3916-F67A-F4D6-A7A9E74B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Summary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75A02ED0-2404-85E1-BF6B-7D306177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/>
              <a:t> </a:t>
            </a:r>
          </a:p>
        </p:txBody>
      </p:sp>
      <p:sp>
        <p:nvSpPr>
          <p:cNvPr id="53251" name="Date Placeholder 3">
            <a:extLst>
              <a:ext uri="{FF2B5EF4-FFF2-40B4-BE49-F238E27FC236}">
                <a16:creationId xmlns:a16="http://schemas.microsoft.com/office/drawing/2014/main" id="{3E9A51E2-D32F-4734-7ECC-EC5E3289D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Footer Placeholder 5">
            <a:extLst>
              <a:ext uri="{FF2B5EF4-FFF2-40B4-BE49-F238E27FC236}">
                <a16:creationId xmlns:a16="http://schemas.microsoft.com/office/drawing/2014/main" id="{1E991641-7B9C-8C19-6E68-A2DE0279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D6329E84-C779-C193-3A87-53CAFFC8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8E97782C-9D32-C14D-ADD7-F633506E3268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05E3430-7930-1452-99D7-AA1704D0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49375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Cryogenics is an important enabling technology in accelerator and fundamental physics</a:t>
            </a:r>
          </a:p>
          <a:p>
            <a:pPr eaLnBrk="1" hangingPunct="1"/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Cryogenic applications cover a wide range from the very small to the very large and from 120 K to </a:t>
            </a:r>
            <a:r>
              <a:rPr lang="en-US" altLang="sv-SE" sz="2400">
                <a:solidFill>
                  <a:srgbClr val="000000"/>
                </a:solidFill>
                <a:latin typeface="Symbol" pitchFamily="2" charset="2"/>
              </a:rPr>
              <a:t>m</a:t>
            </a:r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</a:p>
          <a:p>
            <a:pPr eaLnBrk="1" hangingPunct="1"/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Cryogenics also plays a major role in  astronomy, solid state physics and medicine</a:t>
            </a:r>
          </a:p>
          <a:p>
            <a:pPr eaLnBrk="1" hangingPunct="1"/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The study of cryogenics involves many disciplines including: thermodynamics, heat transfer, fluid mechanics, mechanical design, material science, instrumentation and quantum mechanics</a:t>
            </a:r>
          </a:p>
          <a:p>
            <a:pPr eaLnBrk="1" hangingPunct="1"/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There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sv-SE" sz="2400">
                <a:solidFill>
                  <a:srgbClr val="000000"/>
                </a:solidFill>
                <a:latin typeface="Arial" panose="020B0604020202020204" pitchFamily="34" charset="0"/>
              </a:rPr>
              <a:t>s lots to learn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</a:rPr>
              <a:t>Let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</a:rPr>
              <a:t>s Get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13C6253-0C04-741E-04DE-6D0240BB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Who We Are : John Weisend</a:t>
            </a:r>
            <a:endParaRPr lang="en-US" altLang="sv-S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3E2465-58BF-FD41-BF51-42733C2C5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Currently, Senior Accelerator Engineer at the European Spallation Source, Lund, Sweden &amp; Adjunct Prof. Lund University</a:t>
            </a: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Previous work at: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Michigan State University 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National Science Foundation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Stanford Linear Accelerator Center (SLAC)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DESY Lab, Hamburg, Germany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Centre </a:t>
            </a:r>
            <a:r>
              <a:rPr lang="en-US" altLang="sv-SE" dirty="0" err="1">
                <a:latin typeface="Arial" panose="020B0604020202020204" pitchFamily="34" charset="0"/>
              </a:rPr>
              <a:t>d</a:t>
            </a:r>
            <a:r>
              <a:rPr lang="en-US" altLang="en-US" dirty="0" err="1">
                <a:latin typeface="Arial" panose="020B0604020202020204" pitchFamily="34" charset="0"/>
              </a:rPr>
              <a:t>’</a:t>
            </a:r>
            <a:r>
              <a:rPr lang="en-US" altLang="sv-SE" dirty="0" err="1">
                <a:latin typeface="Arial" panose="020B0604020202020204" pitchFamily="34" charset="0"/>
              </a:rPr>
              <a:t>Etudes</a:t>
            </a:r>
            <a:r>
              <a:rPr lang="en-US" altLang="sv-SE" dirty="0">
                <a:latin typeface="Arial" panose="020B0604020202020204" pitchFamily="34" charset="0"/>
              </a:rPr>
              <a:t> </a:t>
            </a:r>
            <a:r>
              <a:rPr lang="en-US" altLang="sv-SE" dirty="0" err="1">
                <a:latin typeface="Arial" panose="020B0604020202020204" pitchFamily="34" charset="0"/>
              </a:rPr>
              <a:t>Nucleaires</a:t>
            </a:r>
            <a:r>
              <a:rPr lang="en-US" altLang="sv-SE" dirty="0">
                <a:latin typeface="Arial" panose="020B0604020202020204" pitchFamily="34" charset="0"/>
              </a:rPr>
              <a:t>, Grenoble, France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SSC Laboratory</a:t>
            </a:r>
          </a:p>
          <a:p>
            <a:pPr lvl="1" eaLnBrk="1" hangingPunct="1">
              <a:defRPr/>
            </a:pPr>
            <a:endParaRPr lang="en-US" altLang="sv-SE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PhD and MS from University of Wisconsin – Madison</a:t>
            </a: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BSME from University of Miami</a:t>
            </a: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Interests: Large scale cryogenics, writing, education, cryogenic safety, instrumentation &amp; organization of large international scientific projects</a:t>
            </a:r>
          </a:p>
        </p:txBody>
      </p:sp>
      <p:sp>
        <p:nvSpPr>
          <p:cNvPr id="36867" name="Date Placeholder 3">
            <a:extLst>
              <a:ext uri="{FF2B5EF4-FFF2-40B4-BE49-F238E27FC236}">
                <a16:creationId xmlns:a16="http://schemas.microsoft.com/office/drawing/2014/main" id="{57C27C83-3090-06C8-7F1A-0F34A123C4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Footer Placeholder 5">
            <a:extLst>
              <a:ext uri="{FF2B5EF4-FFF2-40B4-BE49-F238E27FC236}">
                <a16:creationId xmlns:a16="http://schemas.microsoft.com/office/drawing/2014/main" id="{AECC3C37-B03C-5704-712E-FD4989F9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097CA780-1D1C-9A93-8353-E5DFF397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3DADDB2-04EA-EC4B-BAF8-FCCD1B46C37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37D154E-848B-2D9C-2C92-22CDF078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Who We Are : Ram Dhuley</a:t>
            </a:r>
            <a:endParaRPr lang="en-US" altLang="sv-SE"/>
          </a:p>
        </p:txBody>
      </p:sp>
      <p:sp>
        <p:nvSpPr>
          <p:cNvPr id="37890" name="Date Placeholder 3">
            <a:extLst>
              <a:ext uri="{FF2B5EF4-FFF2-40B4-BE49-F238E27FC236}">
                <a16:creationId xmlns:a16="http://schemas.microsoft.com/office/drawing/2014/main" id="{ED5EBC54-A96A-BE8F-9E28-328AAB36E8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Footer Placeholder 5">
            <a:extLst>
              <a:ext uri="{FF2B5EF4-FFF2-40B4-BE49-F238E27FC236}">
                <a16:creationId xmlns:a16="http://schemas.microsoft.com/office/drawing/2014/main" id="{D5640500-158F-56E4-A252-8A9F5F14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2F56FB66-0484-9E66-A372-25F1422D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672B7EC-6A95-A844-B66C-508D2A433D6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DFB7979-2402-DE46-B1E3-82EE985E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1300"/>
            <a:ext cx="8991600" cy="50276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Currently, Staff Engineer in Fermilab’s Applied Physics and Superconducting Technology Division (APS-TD)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Previous work: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Postdoc at National High Magnetic Field Laboratory, Tallahassee, Florida, US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Design engineer at General Electric, Bangalore, India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Visiting researcher at Queen Mary University of London, UK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PhD in Mech. Eng. from Florida State University, US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BS and MS in Mech Eng. From Indian Institute of Technology Bombay (IIT Bombay), India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Interests: 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Cryogenic system design, cryocoolers, instrumentation 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Technical writing, education/teaching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37D154E-848B-2D9C-2C92-22CDF078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 dirty="0">
                <a:latin typeface="Arial" panose="020B0604020202020204" pitchFamily="34" charset="0"/>
              </a:rPr>
              <a:t>Who We Are : Greg Tatkowski</a:t>
            </a:r>
            <a:endParaRPr lang="en-US" altLang="sv-SE" dirty="0"/>
          </a:p>
        </p:txBody>
      </p:sp>
      <p:sp>
        <p:nvSpPr>
          <p:cNvPr id="37890" name="Date Placeholder 3">
            <a:extLst>
              <a:ext uri="{FF2B5EF4-FFF2-40B4-BE49-F238E27FC236}">
                <a16:creationId xmlns:a16="http://schemas.microsoft.com/office/drawing/2014/main" id="{ED5EBC54-A96A-BE8F-9E28-328AAB36E8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Footer Placeholder 5">
            <a:extLst>
              <a:ext uri="{FF2B5EF4-FFF2-40B4-BE49-F238E27FC236}">
                <a16:creationId xmlns:a16="http://schemas.microsoft.com/office/drawing/2014/main" id="{D5640500-158F-56E4-A252-8A9F5F14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2F56FB66-0484-9E66-A372-25F1422D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672B7EC-6A95-A844-B66C-508D2A433D6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DFB7979-2402-DE46-B1E3-82EE985E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1300"/>
            <a:ext cx="8991600" cy="50276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Currently, Senior Cryogenics Engineer and Department Manager at the SQMS Center at Fermilab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Registered Professional Engineer in State of Illinois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Previous work: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Design cryogenics engineer for SuperCDMS, Mu2e and E1039 experiments at Fermilab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Review chair for Fermilab’s </a:t>
            </a:r>
            <a:r>
              <a:rPr lang="en-US" altLang="en-US" dirty="0" err="1">
                <a:latin typeface="Arial" panose="020B0604020202020204" pitchFamily="34" charset="0"/>
              </a:rPr>
              <a:t>SBND</a:t>
            </a:r>
            <a:r>
              <a:rPr lang="en-US" altLang="en-US" dirty="0">
                <a:latin typeface="Arial" panose="020B0604020202020204" pitchFamily="34" charset="0"/>
              </a:rPr>
              <a:t> experiment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Product engineer at vertically integrated electric heater manufacturer in Illinois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Bachelors &amp; Master Degrees from Illinois Institute of Technology in Mechanical Engineering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Interests: 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</a:rPr>
              <a:t>Dilution refrigerators</a:t>
            </a:r>
          </a:p>
        </p:txBody>
      </p:sp>
    </p:spTree>
    <p:extLst>
      <p:ext uri="{BB962C8B-B14F-4D97-AF65-F5344CB8AC3E}">
        <p14:creationId xmlns:p14="http://schemas.microsoft.com/office/powerpoint/2010/main" val="140906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5D8081A6-0F40-108E-6938-6B678B17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Evaluation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6D5B66B-47BE-B913-E87C-752520BF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Problem Sets 70%</a:t>
            </a:r>
          </a:p>
          <a:p>
            <a:pPr eaLnBrk="1" hangingPunct="1"/>
            <a:r>
              <a:rPr lang="en-US" altLang="sv-SE">
                <a:latin typeface="Arial" panose="020B0604020202020204" pitchFamily="34" charset="0"/>
              </a:rPr>
              <a:t>Design Project 30%</a:t>
            </a:r>
          </a:p>
        </p:txBody>
      </p:sp>
      <p:sp>
        <p:nvSpPr>
          <p:cNvPr id="38915" name="Date Placeholder 3">
            <a:extLst>
              <a:ext uri="{FF2B5EF4-FFF2-40B4-BE49-F238E27FC236}">
                <a16:creationId xmlns:a16="http://schemas.microsoft.com/office/drawing/2014/main" id="{BB5CB905-CFCD-5C99-8DEC-551EB4165C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Footer Placeholder 5">
            <a:extLst>
              <a:ext uri="{FF2B5EF4-FFF2-40B4-BE49-F238E27FC236}">
                <a16:creationId xmlns:a16="http://schemas.microsoft.com/office/drawing/2014/main" id="{FAEE8D01-B346-2954-D996-28B0E1B8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3E0007B1-4CF7-9BD1-A39A-2931D4AA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408FFCF-C7E1-8C46-A907-67F11F08B22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3F15A93-30C4-E477-8F29-39DC3F24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Resources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917FF5-BA37-2740-95F3-442A9779C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Class slides</a:t>
            </a: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Textbook </a:t>
            </a:r>
            <a:r>
              <a:rPr lang="en-US" altLang="sv-SE" u="sng" dirty="0">
                <a:latin typeface="Arial" panose="020B0604020202020204" pitchFamily="34" charset="0"/>
              </a:rPr>
              <a:t>Cryogenic Systems</a:t>
            </a:r>
            <a:r>
              <a:rPr lang="en-US" altLang="sv-SE" dirty="0">
                <a:latin typeface="Arial" panose="020B0604020202020204" pitchFamily="34" charset="0"/>
              </a:rPr>
              <a:t>  by R. Barron  (2</a:t>
            </a:r>
            <a:r>
              <a:rPr lang="en-US" altLang="sv-SE" baseline="30000" dirty="0">
                <a:latin typeface="Arial" panose="020B0604020202020204" pitchFamily="34" charset="0"/>
              </a:rPr>
              <a:t>nd</a:t>
            </a:r>
            <a:r>
              <a:rPr lang="en-US" altLang="sv-SE" dirty="0">
                <a:latin typeface="Arial" panose="020B0604020202020204" pitchFamily="34" charset="0"/>
              </a:rPr>
              <a:t> Edition)</a:t>
            </a: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List of Suggested Additional Reading</a:t>
            </a:r>
          </a:p>
          <a:p>
            <a:pPr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Ask lots of questions!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During class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During the week</a:t>
            </a: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After the class is finished</a:t>
            </a:r>
          </a:p>
          <a:p>
            <a:pPr lvl="1" eaLnBrk="1" hangingPunct="1">
              <a:defRPr/>
            </a:pPr>
            <a:endParaRPr lang="en-US" altLang="sv-SE" dirty="0">
              <a:latin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sv-SE" dirty="0">
                <a:latin typeface="Arial" panose="020B0604020202020204" pitchFamily="34" charset="0"/>
              </a:rPr>
              <a:t>Instructors contact information</a:t>
            </a:r>
          </a:p>
          <a:p>
            <a:pPr lvl="1" eaLnBrk="1" hangingPunct="1">
              <a:defRPr/>
            </a:pPr>
            <a:endParaRPr lang="en-US" altLang="sv-SE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altLang="sv-SE" dirty="0">
                <a:latin typeface="Arial" panose="020B0604020202020204" pitchFamily="34" charset="0"/>
              </a:rPr>
              <a:t>	Ram </a:t>
            </a:r>
            <a:r>
              <a:rPr lang="en-US" altLang="sv-SE" dirty="0" err="1">
                <a:latin typeface="Arial" panose="020B0604020202020204" pitchFamily="34" charset="0"/>
              </a:rPr>
              <a:t>Dhuley</a:t>
            </a:r>
            <a:r>
              <a:rPr lang="en-US" altLang="sv-SE" dirty="0">
                <a:latin typeface="Arial" panose="020B0604020202020204" pitchFamily="34" charset="0"/>
              </a:rPr>
              <a:t>	 </a:t>
            </a:r>
            <a:r>
              <a:rPr lang="en-US" altLang="sv-SE" dirty="0">
                <a:latin typeface="Arial" panose="020B0604020202020204" pitchFamily="34" charset="0"/>
                <a:hlinkClick r:id="rId2"/>
              </a:rPr>
              <a:t>-rdhuley@fnal.gov</a:t>
            </a:r>
            <a:endParaRPr lang="en-US" altLang="sv-SE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altLang="sv-SE" dirty="0">
                <a:latin typeface="Arial" panose="020B0604020202020204" pitchFamily="34" charset="0"/>
              </a:rPr>
              <a:t>	John Weisend	 - </a:t>
            </a:r>
            <a:r>
              <a:rPr lang="en-US" altLang="sv-SE" dirty="0">
                <a:latin typeface="Arial" panose="020B0604020202020204" pitchFamily="34" charset="0"/>
                <a:hlinkClick r:id="rId3"/>
              </a:rPr>
              <a:t>john.weisend@ess.eu</a:t>
            </a:r>
            <a:endParaRPr lang="en-US" altLang="sv-SE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altLang="sv-S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sv-SE" sz="2600" dirty="0"/>
          </a:p>
        </p:txBody>
      </p:sp>
      <p:sp>
        <p:nvSpPr>
          <p:cNvPr id="39939" name="Date Placeholder 3">
            <a:extLst>
              <a:ext uri="{FF2B5EF4-FFF2-40B4-BE49-F238E27FC236}">
                <a16:creationId xmlns:a16="http://schemas.microsoft.com/office/drawing/2014/main" id="{3B36BB5F-4499-EE67-C17D-F0F04E4FC8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Footer Placeholder 5">
            <a:extLst>
              <a:ext uri="{FF2B5EF4-FFF2-40B4-BE49-F238E27FC236}">
                <a16:creationId xmlns:a16="http://schemas.microsoft.com/office/drawing/2014/main" id="{6C290C5C-F1CB-C27B-7A2B-274A1961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86462FAB-772C-649D-EDF4-4E342B7E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A3DCD37-7A58-6C4E-BB55-24961314D73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D5912AC-E040-FF30-E3DA-27BCB076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What is Cryogenics?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AED28765-6355-4106-9CDD-36BA5AA7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sv-SE">
                <a:latin typeface="Arial" panose="020B0604020202020204" pitchFamily="34" charset="0"/>
              </a:rPr>
              <a:t>Cryogenics is the science &amp; engineering of phenomena that occur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sv-SE">
                <a:latin typeface="Arial" panose="020B0604020202020204" pitchFamily="34" charset="0"/>
              </a:rPr>
              <a:t>at temperatures below 120 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sv-SE"/>
          </a:p>
        </p:txBody>
      </p:sp>
      <p:sp>
        <p:nvSpPr>
          <p:cNvPr id="40963" name="Date Placeholder 3">
            <a:extLst>
              <a:ext uri="{FF2B5EF4-FFF2-40B4-BE49-F238E27FC236}">
                <a16:creationId xmlns:a16="http://schemas.microsoft.com/office/drawing/2014/main" id="{8219A87C-162B-CDCA-59BD-5A54008A6C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Footer Placeholder 5">
            <a:extLst>
              <a:ext uri="{FF2B5EF4-FFF2-40B4-BE49-F238E27FC236}">
                <a16:creationId xmlns:a16="http://schemas.microsoft.com/office/drawing/2014/main" id="{19837F18-B761-82F9-3C8A-024234F7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C31E912A-1AD0-EB46-FACC-E3656333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8995FB9-32B9-AD4D-ABEB-678A6867606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F6D07A6-3632-EF15-B6FA-5B61DE84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algn="ctr" eaLnBrk="1" hangingPunct="1"/>
            <a:r>
              <a:rPr lang="en-US" altLang="sv-SE" sz="2800">
                <a:latin typeface="Arial" panose="020B0604020202020204" pitchFamily="34" charset="0"/>
              </a:rPr>
              <a:t>Why 120 K?</a:t>
            </a:r>
            <a:br>
              <a:rPr lang="en-US" altLang="sv-SE" sz="2800">
                <a:latin typeface="Arial" panose="020B0604020202020204" pitchFamily="34" charset="0"/>
              </a:rPr>
            </a:br>
            <a:r>
              <a:rPr lang="en-US" altLang="sv-SE" sz="2800">
                <a:latin typeface="Arial" panose="020B0604020202020204" pitchFamily="34" charset="0"/>
              </a:rPr>
              <a:t>The temperature below which </a:t>
            </a:r>
            <a:br>
              <a:rPr lang="en-US" altLang="sv-SE" sz="2800">
                <a:latin typeface="Arial" panose="020B0604020202020204" pitchFamily="34" charset="0"/>
              </a:rPr>
            </a:b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en-US" altLang="ja-JP" sz="2800">
                <a:latin typeface="Arial" panose="020B0604020202020204" pitchFamily="34" charset="0"/>
              </a:rPr>
              <a:t>permanent gases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r>
              <a:rPr lang="en-US" altLang="ja-JP" sz="2800">
                <a:latin typeface="Arial" panose="020B0604020202020204" pitchFamily="34" charset="0"/>
              </a:rPr>
              <a:t> start to condense</a:t>
            </a:r>
            <a:endParaRPr lang="en-US" altLang="sv-SE" sz="2800"/>
          </a:p>
        </p:txBody>
      </p:sp>
      <p:sp>
        <p:nvSpPr>
          <p:cNvPr id="41986" name="Date Placeholder 6">
            <a:extLst>
              <a:ext uri="{FF2B5EF4-FFF2-40B4-BE49-F238E27FC236}">
                <a16:creationId xmlns:a16="http://schemas.microsoft.com/office/drawing/2014/main" id="{AA6A1166-6C92-89A3-039F-CE49EF2DF8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Footer Placeholder 8">
            <a:extLst>
              <a:ext uri="{FF2B5EF4-FFF2-40B4-BE49-F238E27FC236}">
                <a16:creationId xmlns:a16="http://schemas.microsoft.com/office/drawing/2014/main" id="{140B2CF7-DB8B-044E-FC5F-8BD32D74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 | Introduction</a:t>
            </a:r>
          </a:p>
        </p:txBody>
      </p:sp>
      <p:sp>
        <p:nvSpPr>
          <p:cNvPr id="41988" name="Slide Number Placeholder 7">
            <a:extLst>
              <a:ext uri="{FF2B5EF4-FFF2-40B4-BE49-F238E27FC236}">
                <a16:creationId xmlns:a16="http://schemas.microsoft.com/office/drawing/2014/main" id="{5463F351-43DA-46B7-EBF9-A6279A5B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80A58AF-5243-C548-8888-15939E213C7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AB47420-3962-EE4C-936B-749DFEC74F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16075"/>
          <a:ext cx="8991600" cy="441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3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Fluid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Normal Boiling Point (K)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Krypton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119.8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Methane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111.6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Oxygen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90.2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Argon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87.3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Nitrogen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77.4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Neon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27.1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Hydrogen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20.3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Helium</a:t>
                      </a:r>
                    </a:p>
                  </a:txBody>
                  <a:tcPr marL="145810" marR="145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4.2</a:t>
                      </a:r>
                    </a:p>
                  </a:txBody>
                  <a:tcPr marL="145810" marR="1458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cture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248</TotalTime>
  <Words>1478</Words>
  <Application>Microsoft Office PowerPoint</Application>
  <PresentationFormat>On-screen Show (4:3)</PresentationFormat>
  <Paragraphs>317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Helvetica</vt:lpstr>
      <vt:lpstr>Lucida Grande</vt:lpstr>
      <vt:lpstr>Symbol</vt:lpstr>
      <vt:lpstr>Tahoma</vt:lpstr>
      <vt:lpstr>Wingdings</vt:lpstr>
      <vt:lpstr>Lecture_template</vt:lpstr>
      <vt:lpstr>ESS Core Powerpoint</vt:lpstr>
      <vt:lpstr>1_ESS Core Powerpoint</vt:lpstr>
      <vt:lpstr>FRIB2</vt:lpstr>
      <vt:lpstr>Lecture 1 Introduction</vt:lpstr>
      <vt:lpstr>Class Goals</vt:lpstr>
      <vt:lpstr>Who We Are : John Weisend</vt:lpstr>
      <vt:lpstr>Who We Are : Ram Dhuley</vt:lpstr>
      <vt:lpstr>Who We Are : Greg Tatkowski</vt:lpstr>
      <vt:lpstr>Evaluation</vt:lpstr>
      <vt:lpstr>Resources</vt:lpstr>
      <vt:lpstr>What is Cryogenics?</vt:lpstr>
      <vt:lpstr>Why 120 K? The temperature below which  “permanent gases” start to condense</vt:lpstr>
      <vt:lpstr>Cryogenics &amp; Accelerators</vt:lpstr>
      <vt:lpstr>Cryogenics &amp; Accelerators</vt:lpstr>
      <vt:lpstr>Superconductivity (enables high field magnets)</vt:lpstr>
      <vt:lpstr>Superconducting RF is Very Popular</vt:lpstr>
      <vt:lpstr>International Linear Collider (most likely the upper limit of this approach)</vt:lpstr>
      <vt:lpstr>Large He Systems Have Become Common</vt:lpstr>
      <vt:lpstr>Use of Small Cryocoolers is Also Growing</vt:lpstr>
      <vt:lpstr>Small Cryocooler Application</vt:lpstr>
      <vt:lpstr>PowerPoint Presentation</vt:lpstr>
      <vt:lpstr>Cryogenics is Also Used in Non-Accelerator  Based Fundamental Physics</vt:lpstr>
      <vt:lpstr>Summary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Properties Of Cryogenic Fluids</dc:title>
  <dc:creator>weisend</dc:creator>
  <cp:lastModifiedBy>Irina Novitski x2831,3896 13429N</cp:lastModifiedBy>
  <cp:revision>41</cp:revision>
  <dcterms:created xsi:type="dcterms:W3CDTF">2010-10-19T19:02:25Z</dcterms:created>
  <dcterms:modified xsi:type="dcterms:W3CDTF">2025-01-30T20:36:44Z</dcterms:modified>
</cp:coreProperties>
</file>